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Poppi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8F9596-FA48-4DA1-9015-FDB5659EBA82}">
  <a:tblStyle styleId="{5B8F9596-FA48-4DA1-9015-FDB5659EB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e4d84c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e4d84c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4d84cc1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4d84cc1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567ce94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567ce94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e4d84cc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e4d84cc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e4d84cc1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e4d84cc1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e4d84cc1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e4d84cc1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4d84cc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4d84cc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e4d84cc1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e4d84cc1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e4d84cc1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e4d84cc1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e4d84cc1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e4d84cc1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4d84cc1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4d84cc1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e4d84cc1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e4d84cc1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e4d84cc1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6e4d84cc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e4d84cc1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e4d84cc1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7.jp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s://www.w3schools.com/js/" TargetMode="External"/><Relationship Id="rId6" Type="http://schemas.openxmlformats.org/officeDocument/2006/relationships/hyperlink" Target="https://javascript.info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ubtle-pris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50">
            <a:off x="-395563" y="395600"/>
            <a:ext cx="5157175" cy="4365975"/>
          </a:xfrm>
          <a:prstGeom prst="flowChartManualInput">
            <a:avLst/>
          </a:prstGeom>
          <a:noFill/>
          <a:ln>
            <a:noFill/>
          </a:ln>
        </p:spPr>
      </p:pic>
      <p:pic>
        <p:nvPicPr>
          <p:cNvPr id="55" name="Google Shape;55;p13" title="KRMU_Full_heading_Logo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25" y="452500"/>
            <a:ext cx="5337876" cy="1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05600" y="2017650"/>
            <a:ext cx="458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3034"/>
                </a:solidFill>
              </a:rPr>
              <a:t>Course - Web Development - II </a:t>
            </a:r>
            <a:endParaRPr b="1" sz="2400">
              <a:solidFill>
                <a:srgbClr val="173034"/>
              </a:solidFill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4572000" y="4882896"/>
            <a:ext cx="1607600" cy="292500"/>
            <a:chOff x="5060775" y="4881413"/>
            <a:chExt cx="1607600" cy="292500"/>
          </a:xfrm>
        </p:grpSpPr>
        <p:sp>
          <p:nvSpPr>
            <p:cNvPr id="58" name="Google Shape;58;p13"/>
            <p:cNvSpPr txBox="1"/>
            <p:nvPr/>
          </p:nvSpPr>
          <p:spPr>
            <a:xfrm>
              <a:off x="5165675" y="4881413"/>
              <a:ext cx="1502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welcome@krmangalam.edu.in</a:t>
              </a:r>
              <a:endParaRPr sz="900">
                <a:solidFill>
                  <a:schemeClr val="dk1"/>
                </a:solidFill>
              </a:endParaRPr>
            </a:p>
          </p:txBody>
        </p:sp>
        <p:pic>
          <p:nvPicPr>
            <p:cNvPr id="59" name="Google Shape;59;p13" title="email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0775" y="4966738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7229300" y="4881425"/>
            <a:ext cx="1926000" cy="292500"/>
            <a:chOff x="7229300" y="4881425"/>
            <a:chExt cx="1926000" cy="29250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7326500" y="4881425"/>
              <a:ext cx="1828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2"/>
                  </a:solidFill>
                </a:rPr>
                <a:t>Sohna Road,Gurugram,Haryana 122103</a:t>
              </a:r>
              <a:endParaRPr sz="700">
                <a:solidFill>
                  <a:schemeClr val="accent2"/>
                </a:solidFill>
              </a:endParaRPr>
            </a:p>
          </p:txBody>
        </p:sp>
        <p:pic>
          <p:nvPicPr>
            <p:cNvPr id="62" name="Google Shape;62;p13" title="location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29300" y="4965192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3" title="Wavy_Trv-02_Single-0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0000" y="2536688"/>
            <a:ext cx="2463299" cy="2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309849" y="1233369"/>
            <a:ext cx="3415942" cy="2954584"/>
            <a:chOff x="309849" y="1233369"/>
            <a:chExt cx="3415942" cy="2954584"/>
          </a:xfrm>
        </p:grpSpPr>
        <p:grpSp>
          <p:nvGrpSpPr>
            <p:cNvPr id="66" name="Google Shape;66;p13"/>
            <p:cNvGrpSpPr/>
            <p:nvPr/>
          </p:nvGrpSpPr>
          <p:grpSpPr>
            <a:xfrm>
              <a:off x="309849" y="1233369"/>
              <a:ext cx="3415942" cy="2387863"/>
              <a:chOff x="788865" y="1515488"/>
              <a:chExt cx="4594407" cy="2387863"/>
            </a:xfrm>
          </p:grpSpPr>
          <p:sp>
            <p:nvSpPr>
              <p:cNvPr id="67" name="Google Shape;67;p13"/>
              <p:cNvSpPr txBox="1"/>
              <p:nvPr/>
            </p:nvSpPr>
            <p:spPr>
              <a:xfrm>
                <a:off x="788865" y="1515488"/>
                <a:ext cx="31977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lt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Lecture 1</a:t>
                </a:r>
                <a:r>
                  <a:rPr lang="en" sz="2700">
                    <a:solidFill>
                      <a:schemeClr val="lt1"/>
                    </a:solidFill>
                  </a:rPr>
                  <a:t>:</a:t>
                </a:r>
                <a:endParaRPr sz="22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68" name="Google Shape;68;p13"/>
              <p:cNvSpPr txBox="1"/>
              <p:nvPr/>
            </p:nvSpPr>
            <p:spPr>
              <a:xfrm>
                <a:off x="788875" y="3475300"/>
                <a:ext cx="699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-By</a:t>
                </a:r>
                <a:endParaRPr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9" name="Google Shape;69;p13"/>
              <p:cNvSpPr txBox="1"/>
              <p:nvPr/>
            </p:nvSpPr>
            <p:spPr>
              <a:xfrm>
                <a:off x="790272" y="2145213"/>
                <a:ext cx="45930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Introduction to DOM</a:t>
                </a:r>
                <a:endParaRPr sz="2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0" name="Google Shape;70;p13"/>
              <p:cNvSpPr txBox="1"/>
              <p:nvPr/>
            </p:nvSpPr>
            <p:spPr>
              <a:xfrm>
                <a:off x="1330896" y="3491750"/>
                <a:ext cx="3313200" cy="4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Instructor Name</a:t>
                </a:r>
                <a:endParaRPr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71" name="Google Shape;71;p13" title="javascript-logo-javascript-icon-transparent-free-png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72" y="3666744"/>
              <a:ext cx="521208" cy="5212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 Tree Structure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" name="Google Shape;145;p22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311700" y="1234440"/>
            <a:ext cx="8179200" cy="30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BODY Section Breakdown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&lt;body&gt; → &lt;img&gt;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&lt;img&gt; is a child of &lt;body&gt;.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has an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attribute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: "src" — which defines the image source.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&lt;body&gt; → &lt;p&gt;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&lt;p&gt; is also a child of &lt;body&gt;.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contains a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text node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: "My paragraph" — this appears as visible paragraph content.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 vs HTML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3" name="Google Shape;153;p23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311700" y="1131390"/>
            <a:ext cx="81792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Although closely related,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HTML and DOM are not the same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They serve different purposes in web development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56" name="Google Shape;156;p23"/>
          <p:cNvGraphicFramePr/>
          <p:nvPr/>
        </p:nvGraphicFramePr>
        <p:xfrm>
          <a:off x="481800" y="18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{5B8F9596-FA48-4DA1-9015-FDB5659EBA82}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Aspect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HTML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DOM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Type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Markup Language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Programming Interface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Nature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Static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Dynamic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Purpose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Structure and content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Manipulation and interaction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Modification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Cannot change after load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Can be changed at runtime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by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Browser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JavaScript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 handling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Not supported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Fully supported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525" marB="9525" marR="9525" marL="95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0900" y="210300"/>
            <a:ext cx="74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/>
              <a:t>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Check Your Understanding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2" name="Google Shape;162;p24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696" y="1005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310900" y="1228825"/>
            <a:ext cx="8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Question :  </a:t>
            </a:r>
            <a:r>
              <a:rPr b="1" lang="en" sz="1100">
                <a:solidFill>
                  <a:schemeClr val="dk1"/>
                </a:solidFill>
              </a:rPr>
              <a:t>  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What does DOM stand for in the context of web development?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310900" y="1748350"/>
            <a:ext cx="80847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Options    :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a) Digital Ordinance Mandate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b) Document Object Model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c) Data Object Module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d) Document Orientation Marker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24" title="question-and-answer-illustration-download-in-svg-png-gif-file-formats--answers-faq-comments-chatting-business-pack-people-illustrations-42570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839" y="3027775"/>
            <a:ext cx="3001612" cy="20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310950" y="3313725"/>
            <a:ext cx="62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Answer :</a:t>
            </a:r>
            <a:r>
              <a:rPr lang="en" sz="1800">
                <a:solidFill>
                  <a:schemeClr val="dk2"/>
                </a:solidFill>
              </a:rPr>
              <a:t> 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c) Document Object Model 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8" name="Google Shape;168;p24"/>
          <p:cNvGrpSpPr/>
          <p:nvPr/>
        </p:nvGrpSpPr>
        <p:grpSpPr>
          <a:xfrm>
            <a:off x="310900" y="3959263"/>
            <a:ext cx="6005825" cy="743413"/>
            <a:chOff x="310900" y="3959263"/>
            <a:chExt cx="6005825" cy="743413"/>
          </a:xfrm>
        </p:grpSpPr>
        <p:sp>
          <p:nvSpPr>
            <p:cNvPr id="169" name="Google Shape;169;p24"/>
            <p:cNvSpPr txBox="1"/>
            <p:nvPr/>
          </p:nvSpPr>
          <p:spPr>
            <a:xfrm>
              <a:off x="310900" y="3959263"/>
              <a:ext cx="133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273239"/>
                  </a:solidFill>
                  <a:latin typeface="Poppins"/>
                  <a:ea typeface="Poppins"/>
                  <a:cs typeface="Poppins"/>
                  <a:sym typeface="Poppins"/>
                </a:rPr>
                <a:t>Explanation: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24"/>
            <p:cNvSpPr txBox="1"/>
            <p:nvPr/>
          </p:nvSpPr>
          <p:spPr>
            <a:xfrm>
              <a:off x="1607925" y="3959275"/>
              <a:ext cx="47088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The DOM is a programming interface for web documents. It represents the page so that programs can change the document structure, style, and content.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089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/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6" name="Google Shape;176;p25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696" y="1005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358850" y="1181200"/>
            <a:ext cx="8520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MDN Web Docs</a:t>
            </a:r>
            <a:r>
              <a:rPr b="1" lang="en" sz="1100">
                <a:solidFill>
                  <a:schemeClr val="dk1"/>
                </a:solidFill>
              </a:rPr>
              <a:t> :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Comprehensive and official documentation for JS.</a:t>
            </a:r>
            <a:br>
              <a:rPr i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🔗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https://developer.mozilla.org/en-US/docs/Web/JavaScript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W3Schools – JS Tutorial :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Beginner-friendly JS tutorials with examples and interactive editors.</a:t>
            </a:r>
            <a:b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100">
                <a:solidFill>
                  <a:schemeClr val="dk1"/>
                </a:solidFill>
              </a:rPr>
              <a:t> 🔗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 https://www.w3schools.com/js/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JavaScript.info -</a:t>
            </a:r>
            <a:r>
              <a:rPr b="1"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comprehensive tutorial-style website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covers core JavaScript concepts in depth.</a:t>
            </a:r>
            <a:endParaRPr i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🔗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https://javascript.info/</a:t>
            </a:r>
            <a:endParaRPr i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 title="subtle-pris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50">
            <a:off x="-395563" y="395600"/>
            <a:ext cx="5157175" cy="4365975"/>
          </a:xfrm>
          <a:prstGeom prst="flowChartManualInput">
            <a:avLst/>
          </a:prstGeom>
          <a:noFill/>
          <a:ln>
            <a:noFill/>
          </a:ln>
        </p:spPr>
      </p:pic>
      <p:pic>
        <p:nvPicPr>
          <p:cNvPr id="184" name="Google Shape;184;p26" title="KRMU_Full_heading_Logo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25" y="452500"/>
            <a:ext cx="5337876" cy="1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407400" y="2020825"/>
            <a:ext cx="4636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3034"/>
                </a:solidFill>
              </a:rPr>
              <a:t>Course - Web Development - II</a:t>
            </a:r>
            <a:endParaRPr b="1" sz="2400">
              <a:solidFill>
                <a:srgbClr val="173034"/>
              </a:solidFill>
            </a:endParaRPr>
          </a:p>
        </p:txBody>
      </p:sp>
      <p:grpSp>
        <p:nvGrpSpPr>
          <p:cNvPr id="186" name="Google Shape;186;p26"/>
          <p:cNvGrpSpPr/>
          <p:nvPr/>
        </p:nvGrpSpPr>
        <p:grpSpPr>
          <a:xfrm>
            <a:off x="4572000" y="4881413"/>
            <a:ext cx="1607600" cy="292500"/>
            <a:chOff x="5060775" y="4881413"/>
            <a:chExt cx="1607600" cy="292500"/>
          </a:xfrm>
        </p:grpSpPr>
        <p:sp>
          <p:nvSpPr>
            <p:cNvPr id="187" name="Google Shape;187;p26"/>
            <p:cNvSpPr txBox="1"/>
            <p:nvPr/>
          </p:nvSpPr>
          <p:spPr>
            <a:xfrm>
              <a:off x="5165675" y="4881413"/>
              <a:ext cx="1502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welcome@krmangalam.edu.in</a:t>
              </a:r>
              <a:endParaRPr sz="900">
                <a:solidFill>
                  <a:schemeClr val="dk1"/>
                </a:solidFill>
              </a:endParaRPr>
            </a:p>
          </p:txBody>
        </p:sp>
        <p:pic>
          <p:nvPicPr>
            <p:cNvPr id="188" name="Google Shape;188;p26" title="email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0775" y="4966738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6"/>
          <p:cNvSpPr txBox="1"/>
          <p:nvPr/>
        </p:nvSpPr>
        <p:spPr>
          <a:xfrm>
            <a:off x="7326500" y="4881425"/>
            <a:ext cx="234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</a:rPr>
              <a:t>Sohna Road,Gurugram,Haryana 122103</a:t>
            </a:r>
            <a:endParaRPr sz="700">
              <a:solidFill>
                <a:schemeClr val="accent2"/>
              </a:solidFill>
            </a:endParaRPr>
          </a:p>
        </p:txBody>
      </p:sp>
      <p:pic>
        <p:nvPicPr>
          <p:cNvPr id="190" name="Google Shape;190;p26" title="loc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300" y="4959088"/>
            <a:ext cx="13716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 title="Wavy_Trv-02_Single-0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0000" y="2536688"/>
            <a:ext cx="2463299" cy="2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494883" y="4648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1033275" y="1691650"/>
            <a:ext cx="2313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Thanks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Watching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Table of Contents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23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What is DOM?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DOM Tree Structure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HTML vs DOM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References.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The End.</a:t>
            </a:r>
            <a:endParaRPr>
              <a:solidFill>
                <a:srgbClr val="273239"/>
              </a:solidFill>
            </a:endParaRPr>
          </a:p>
        </p:txBody>
      </p:sp>
      <p:pic>
        <p:nvPicPr>
          <p:cNvPr id="78" name="Google Shape;78;p14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213250"/>
            <a:ext cx="26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 sz="22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b="1" sz="22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5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76075" y="210300"/>
            <a:ext cx="7223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When you turn on the light using a switch, do you go inside the wall to move the wires yourself?</a:t>
            </a:r>
            <a:endParaRPr b="1" sz="19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5" title="Man thinking-amic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150" y="1261872"/>
            <a:ext cx="4489700" cy="361188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213250"/>
            <a:ext cx="26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 sz="22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b="1" sz="22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6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576075" y="210300"/>
            <a:ext cx="72237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When you turn on the light using a switch, do you go inside the wall to move the wires yourself?</a:t>
            </a:r>
            <a:endParaRPr b="1" sz="19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234450"/>
            <a:ext cx="4296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You don’t touch the wiring directly — you use a switch, and the wiring does the rest to turn the light on or off.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light bulb  =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content (HTML)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switch       =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wiring        =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DOM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DOM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is like the wiring in your house — it connects the switches (JavaScript) to the lights (web content), so things actually respond.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6" title="20250709_1216_Interactive DOM Wiring_simple_compose_01jzpyx28cecjr5dfxf13myg8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775" y="1234450"/>
            <a:ext cx="3393050" cy="3187837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What is DOM?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011575"/>
            <a:ext cx="7545600" cy="1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DOM</a:t>
            </a: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Stands for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Document Object Model.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DOM is a tree-like structure that the browser creates from your HTML page.</a:t>
            </a: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represents everything on the webpage — text, buttons, images, sections — as objects that JavaScript can access and control.</a:t>
            </a:r>
            <a:endParaRPr sz="21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" name="Google Shape;105;p17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7" title="20250709_1738_DOM Structure Diagram_simple_compose_01jzqha4wgf749exszy3we2w64.png"/>
          <p:cNvPicPr preferRelativeResize="0"/>
          <p:nvPr/>
        </p:nvPicPr>
        <p:blipFill rotWithShape="1">
          <a:blip r:embed="rId4">
            <a:alphaModFix/>
          </a:blip>
          <a:srcRect b="17799" l="9892" r="9481" t="22085"/>
          <a:stretch/>
        </p:blipFill>
        <p:spPr>
          <a:xfrm>
            <a:off x="3444725" y="2634675"/>
            <a:ext cx="2272901" cy="22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Why We Need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DOM?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234700"/>
            <a:ext cx="8520600" cy="3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HTML creates the structure of a web page, but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once the page loads</a:t>
            </a: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, it's just static.</a:t>
            </a:r>
            <a:b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You can't change content, read input values, or respond to user actions with HTML alone.</a:t>
            </a: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Example:</a:t>
            </a: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You can write a button in HTML, but without the DOM, JavaScript has no way to know when it's clicked or what to do after.</a:t>
            </a: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DOM lets JavaScript: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Read and change content on the page</a:t>
            </a:r>
            <a:b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React to user actions (clicks, typing, scrolling)</a:t>
            </a:r>
            <a:b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Create new elements or remove old ones</a:t>
            </a:r>
            <a:b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Build dynamic, interactive web pages without reloading</a:t>
            </a:r>
            <a:endParaRPr b="1" sz="14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4" name="Google Shape;114;p18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 Tree Structure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1" name="Google Shape;121;p19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9" title="html_dom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00" y="888700"/>
            <a:ext cx="6248610" cy="39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 Tree Structure : Explanation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p20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11700" y="1234440"/>
            <a:ext cx="81792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Root Level – Document Object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topmost node is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Document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represents the entire HTML page loaded in the browser.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&lt;html&gt; – Root Element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Document points to the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&lt;html&gt; element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, which is the root of the HTML structure.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All content on the page is nested inside &lt;html&gt;.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Inside &lt;html&gt; – Two Main Branches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&lt;head&gt;: Contains metadata and resources.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&lt;body&gt;: Contains visible content of the page.</a:t>
            </a:r>
            <a:endParaRPr sz="21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DOM Tree Structure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1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11700" y="1234440"/>
            <a:ext cx="81792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HEAD Section Breakdown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&lt;head&gt; → &lt;title&gt;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&lt;title&gt; is a child of &lt;head&gt;.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contains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text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: "My title" (this appears in the browser tab).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&lt;head&gt; → &lt;link&gt;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&lt;link&gt; is another child of &lt;head&gt;.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includes an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attribute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: "href" — typically used to link CSS files.</a:t>
            </a:r>
            <a:br>
              <a:rPr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